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38" r:id="rId3"/>
    <p:sldId id="339" r:id="rId4"/>
    <p:sldId id="340" r:id="rId5"/>
    <p:sldId id="341" r:id="rId6"/>
    <p:sldId id="321" r:id="rId7"/>
    <p:sldId id="300" r:id="rId8"/>
    <p:sldId id="342" r:id="rId9"/>
    <p:sldId id="343" r:id="rId10"/>
    <p:sldId id="33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man, Rachel" initials="WR" lastIdx="11" clrIdx="0">
    <p:extLst/>
  </p:cmAuthor>
  <p:cmAuthor id="2" name="Czin, Ashley" initials="CA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FA6"/>
    <a:srgbClr val="1F3249"/>
    <a:srgbClr val="7F7F7F"/>
    <a:srgbClr val="F5F6F7"/>
    <a:srgbClr val="EEF0F1"/>
    <a:srgbClr val="B4BAC2"/>
    <a:srgbClr val="082963"/>
    <a:srgbClr val="50B6A7"/>
    <a:srgbClr val="F68024"/>
    <a:srgbClr val="1F2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9"/>
    <p:restoredTop sz="87912" autoAdjust="0"/>
  </p:normalViewPr>
  <p:slideViewPr>
    <p:cSldViewPr snapToGrid="0" snapToObjects="1">
      <p:cViewPr>
        <p:scale>
          <a:sx n="105" d="100"/>
          <a:sy n="105" d="100"/>
        </p:scale>
        <p:origin x="211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9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458-014F-A71E-D169268FC6C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58-014F-A71E-D169268FC6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0C-3347-AE7D-F6429AEA8B2D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58-014F-A71E-D169268FC6C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24.0</c:v>
                </c:pt>
                <c:pt idx="1">
                  <c:v>23.0</c:v>
                </c:pt>
                <c:pt idx="2">
                  <c:v>30.0</c:v>
                </c:pt>
                <c:pt idx="3">
                  <c:v>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8-014F-A71E-D169268FC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11-0D4D-8E89-F241AC16F9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11-0D4D-8E89-F241AC16F99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11-0D4D-8E89-F241AC16F99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itchFamily="34" charset="0"/>
                        <a:ea typeface="Georgia" charset="0"/>
                        <a:cs typeface="Arial" pitchFamily="34" charset="0"/>
                      </a:defRPr>
                    </a:pPr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44%</a:t>
                    </a:r>
                    <a:endParaRPr lang="en-US" sz="12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11-0D4D-8E89-F241AC16F9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Arial" pitchFamily="34" charset="0"/>
                        <a:ea typeface="Georgia" charset="0"/>
                        <a:cs typeface="Arial" pitchFamily="34" charset="0"/>
                      </a:defRPr>
                    </a:pPr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26%</a:t>
                    </a:r>
                    <a:endParaRPr lang="en-US" sz="12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11-0D4D-8E89-F241AC16F9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Arial" pitchFamily="34" charset="0"/>
                      <a:ea typeface="Georgia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Arial" pitchFamily="34" charset="0"/>
                    <a:ea typeface="Georgia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44.0</c:v>
                </c:pt>
                <c:pt idx="1">
                  <c:v>26.0</c:v>
                </c:pt>
                <c:pt idx="2">
                  <c:v>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11-0D4D-8E89-F241AC16F9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C432-526F-4135-A558-9DFA419F0EF0}" type="datetimeFigureOut">
              <a:rPr lang="en-US" smtClean="0"/>
              <a:t>6/6/19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7E2C3-C0BC-46D9-BB46-D9EF53C159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83412" y="4425688"/>
            <a:ext cx="6074601" cy="840051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83411" y="5645152"/>
            <a:ext cx="2574164" cy="3841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rgbClr val="50B6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4462" y="1875322"/>
            <a:ext cx="4104254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33260" y="1882579"/>
            <a:ext cx="40386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9938" y="1629568"/>
            <a:ext cx="91539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5686" y="2457699"/>
            <a:ext cx="4093029" cy="374829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833260" y="2457699"/>
            <a:ext cx="4093029" cy="374829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3266211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4919893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-9938" y="1629568"/>
            <a:ext cx="91539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7183" y="1870082"/>
            <a:ext cx="1791782" cy="12747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07183" y="3491952"/>
            <a:ext cx="1791782" cy="12747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07183" y="5145637"/>
            <a:ext cx="1791782" cy="1274763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2239469" y="1868557"/>
            <a:ext cx="6636644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2239469" y="3481255"/>
            <a:ext cx="6636644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2239469" y="5145637"/>
            <a:ext cx="6636644" cy="12854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2782" y="1640115"/>
            <a:ext cx="3043953" cy="4917847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6594" y="1924032"/>
            <a:ext cx="2662156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27275" y="1916775"/>
            <a:ext cx="2689112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86162" y="1916774"/>
            <a:ext cx="2588900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9938" y="1629568"/>
            <a:ext cx="91539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5687" y="2494385"/>
            <a:ext cx="2653064" cy="37116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3227275" y="2494385"/>
            <a:ext cx="2653064" cy="37116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6270174" y="2494385"/>
            <a:ext cx="2653064" cy="371161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2616661"/>
            <a:ext cx="9162826" cy="1000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640115"/>
            <a:ext cx="9144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5520" y="1785029"/>
            <a:ext cx="8498681" cy="707346"/>
          </a:xfr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315520" y="2853736"/>
            <a:ext cx="8498357" cy="341643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2616661"/>
            <a:ext cx="9162826" cy="100013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4462" y="2856828"/>
            <a:ext cx="4104254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33260" y="2864085"/>
            <a:ext cx="40386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640115"/>
            <a:ext cx="9144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5520" y="1785029"/>
            <a:ext cx="8498681" cy="707346"/>
          </a:xfr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315520" y="3460758"/>
            <a:ext cx="4093195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7"/>
          </p:nvPr>
        </p:nvSpPr>
        <p:spPr>
          <a:xfrm>
            <a:off x="4833260" y="3460758"/>
            <a:ext cx="4093195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2782" y="2612118"/>
            <a:ext cx="3043953" cy="3945844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2616661"/>
            <a:ext cx="9162826" cy="10001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640115"/>
            <a:ext cx="9144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5520" y="1785029"/>
            <a:ext cx="8498681" cy="707346"/>
          </a:xfr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6593" y="2852287"/>
            <a:ext cx="2716809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27275" y="2845030"/>
            <a:ext cx="2689112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86162" y="2845029"/>
            <a:ext cx="2588900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20"/>
          </p:nvPr>
        </p:nvSpPr>
        <p:spPr>
          <a:xfrm>
            <a:off x="315521" y="3460758"/>
            <a:ext cx="2653232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1"/>
          </p:nvPr>
        </p:nvSpPr>
        <p:spPr>
          <a:xfrm>
            <a:off x="3227275" y="3460758"/>
            <a:ext cx="2653232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2"/>
          </p:nvPr>
        </p:nvSpPr>
        <p:spPr>
          <a:xfrm>
            <a:off x="6286162" y="3460758"/>
            <a:ext cx="2653232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2270316"/>
            <a:ext cx="9162826" cy="100013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60699" y="1669148"/>
            <a:ext cx="0" cy="454297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" y="1640115"/>
            <a:ext cx="4561115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61114" y="1640115"/>
            <a:ext cx="4582886" cy="63862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59831" y="1756686"/>
            <a:ext cx="4248886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33260" y="1763942"/>
            <a:ext cx="40386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20"/>
          </p:nvPr>
        </p:nvSpPr>
        <p:spPr>
          <a:xfrm>
            <a:off x="171035" y="2553390"/>
            <a:ext cx="4237681" cy="369501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/>
          </p:nvPr>
        </p:nvSpPr>
        <p:spPr>
          <a:xfrm>
            <a:off x="4833260" y="2553390"/>
            <a:ext cx="4060389" cy="369501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2782" y="2271492"/>
            <a:ext cx="3043953" cy="4259943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2270316"/>
            <a:ext cx="9162826" cy="10001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" y="1632858"/>
            <a:ext cx="3047999" cy="63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42784" y="1632858"/>
            <a:ext cx="3047999" cy="6386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86734" y="1632858"/>
            <a:ext cx="3057266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 Placeholder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79144" y="1756686"/>
            <a:ext cx="2694909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227275" y="1749429"/>
            <a:ext cx="2689112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86162" y="1749429"/>
            <a:ext cx="2588900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20"/>
          </p:nvPr>
        </p:nvSpPr>
        <p:spPr>
          <a:xfrm>
            <a:off x="179144" y="2625961"/>
            <a:ext cx="2640256" cy="3686176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1"/>
          </p:nvPr>
        </p:nvSpPr>
        <p:spPr>
          <a:xfrm>
            <a:off x="3227275" y="2625961"/>
            <a:ext cx="2640256" cy="3686176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2"/>
          </p:nvPr>
        </p:nvSpPr>
        <p:spPr>
          <a:xfrm>
            <a:off x="6322704" y="2625961"/>
            <a:ext cx="2640256" cy="3686176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7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2784" y="3455584"/>
            <a:ext cx="3047999" cy="3116666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" y="2860273"/>
            <a:ext cx="3047999" cy="595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2784" y="2860273"/>
            <a:ext cx="3047999" cy="595312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86734" y="2860273"/>
            <a:ext cx="3057266" cy="5953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36594" y="2962976"/>
            <a:ext cx="2569593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27275" y="2955719"/>
            <a:ext cx="2689112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163" y="2955718"/>
            <a:ext cx="2668961" cy="449263"/>
          </a:xfrm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3455590"/>
            <a:ext cx="9162826" cy="100013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236594" y="3714749"/>
            <a:ext cx="2582806" cy="24687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1"/>
          </p:nvPr>
        </p:nvSpPr>
        <p:spPr>
          <a:xfrm>
            <a:off x="3227275" y="3714749"/>
            <a:ext cx="2582806" cy="24687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6284463" y="3714749"/>
            <a:ext cx="2582806" cy="24687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3"/>
          </p:nvPr>
        </p:nvSpPr>
        <p:spPr>
          <a:xfrm>
            <a:off x="236594" y="1652336"/>
            <a:ext cx="8621656" cy="113372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800">
                <a:solidFill>
                  <a:schemeClr val="tx2"/>
                </a:solidFill>
              </a:defRPr>
            </a:lvl1pPr>
            <a:lvl2pPr marL="5029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 marL="73152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marL="100584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280160">
              <a:lnSpc>
                <a:spcPct val="100000"/>
              </a:lnSpc>
              <a:spcBef>
                <a:spcPts val="400"/>
              </a:spcBef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4" y="1632857"/>
            <a:ext cx="9143999" cy="4924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92" y="667659"/>
            <a:ext cx="8507282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3" y="1632857"/>
            <a:ext cx="9143999" cy="4924433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306592" y="2085978"/>
            <a:ext cx="8507282" cy="4065222"/>
            <a:chOff x="408790" y="2071688"/>
            <a:chExt cx="11343042" cy="4008071"/>
          </a:xfrm>
          <a:solidFill>
            <a:schemeClr val="bg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408790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31309" y="207168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08790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31309" y="4223208"/>
              <a:ext cx="5520523" cy="1856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81405" y="2414588"/>
            <a:ext cx="3629839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948289" y="2414588"/>
            <a:ext cx="3674997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81405" y="4586165"/>
            <a:ext cx="3629839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948289" y="4586165"/>
            <a:ext cx="3674997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306593" y="2085978"/>
            <a:ext cx="89886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306593" y="4268176"/>
            <a:ext cx="89886" cy="1883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73481" y="2085978"/>
            <a:ext cx="89886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4673481" y="4268176"/>
            <a:ext cx="89886" cy="1883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Oval 28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1975" y="4339963"/>
            <a:ext cx="7617651" cy="1217874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11974" y="5630863"/>
            <a:ext cx="4360102" cy="4984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i="0">
                <a:solidFill>
                  <a:srgbClr val="50B6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7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" y="1632857"/>
            <a:ext cx="9143999" cy="4924433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194" r="1" b="18"/>
          <a:stretch/>
        </p:blipFill>
        <p:spPr>
          <a:xfrm>
            <a:off x="3" y="1632857"/>
            <a:ext cx="9143999" cy="492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92" y="667659"/>
            <a:ext cx="8507282" cy="730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6592" y="2085978"/>
            <a:ext cx="4140392" cy="1883024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73482" y="2085978"/>
            <a:ext cx="4140392" cy="1883024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6592" y="4268176"/>
            <a:ext cx="4140392" cy="1883024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73482" y="4268176"/>
            <a:ext cx="4140392" cy="1883024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1"/>
          </p:nvPr>
        </p:nvSpPr>
        <p:spPr>
          <a:xfrm>
            <a:off x="581405" y="2414588"/>
            <a:ext cx="3629839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 userDrawn="1">
            <p:ph type="body" sz="quarter" idx="12"/>
          </p:nvPr>
        </p:nvSpPr>
        <p:spPr>
          <a:xfrm>
            <a:off x="4948289" y="2414588"/>
            <a:ext cx="3674997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 userDrawn="1">
            <p:ph type="body" sz="quarter" idx="13"/>
          </p:nvPr>
        </p:nvSpPr>
        <p:spPr>
          <a:xfrm>
            <a:off x="581405" y="4586165"/>
            <a:ext cx="3629839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4"/>
          </p:nvPr>
        </p:nvSpPr>
        <p:spPr>
          <a:xfrm>
            <a:off x="4948289" y="4586165"/>
            <a:ext cx="3674997" cy="1314450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306593" y="2085978"/>
            <a:ext cx="89886" cy="188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306593" y="4268176"/>
            <a:ext cx="89886" cy="18830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673481" y="2085978"/>
            <a:ext cx="89886" cy="188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73481" y="4268176"/>
            <a:ext cx="89886" cy="1883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Oval 2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9938" y="1632863"/>
            <a:ext cx="934277" cy="4925105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Oval 24"/>
          <p:cNvSpPr/>
          <p:nvPr userDrawn="1"/>
        </p:nvSpPr>
        <p:spPr>
          <a:xfrm>
            <a:off x="396202" y="1928541"/>
            <a:ext cx="1058224" cy="1058224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Oval 25"/>
          <p:cNvSpPr/>
          <p:nvPr userDrawn="1"/>
        </p:nvSpPr>
        <p:spPr>
          <a:xfrm>
            <a:off x="396202" y="3565726"/>
            <a:ext cx="1058224" cy="1058224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Oval 26"/>
          <p:cNvSpPr/>
          <p:nvPr userDrawn="1"/>
        </p:nvSpPr>
        <p:spPr>
          <a:xfrm>
            <a:off x="396202" y="5217361"/>
            <a:ext cx="1058224" cy="1058224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0" y="3266211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0" y="4919893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-9938" y="1629568"/>
            <a:ext cx="91539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11"/>
          </p:nvPr>
        </p:nvSpPr>
        <p:spPr>
          <a:xfrm>
            <a:off x="1609728" y="1868557"/>
            <a:ext cx="7266385" cy="128546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1F334A"/>
                </a:solidFill>
              </a:defRPr>
            </a:lvl1pPr>
            <a:lvl2pPr marL="171438">
              <a:defRPr sz="1600"/>
            </a:lvl2pPr>
            <a:lvl3pPr marL="342875">
              <a:defRPr sz="1600"/>
            </a:lvl3pPr>
            <a:lvl4pPr marL="514313">
              <a:defRPr sz="1600"/>
            </a:lvl4pPr>
            <a:lvl5pPr marL="685749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1614698" y="3491949"/>
            <a:ext cx="7266385" cy="128546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1F334A"/>
                </a:solidFill>
              </a:defRPr>
            </a:lvl1pPr>
            <a:lvl2pPr marL="171438">
              <a:defRPr sz="1600"/>
            </a:lvl2pPr>
            <a:lvl3pPr marL="342875">
              <a:defRPr sz="1600"/>
            </a:lvl3pPr>
            <a:lvl4pPr marL="514313">
              <a:defRPr sz="1600"/>
            </a:lvl4pPr>
            <a:lvl5pPr marL="685749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1609728" y="5168349"/>
            <a:ext cx="7266385" cy="128546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1F334A"/>
                </a:solidFill>
              </a:defRPr>
            </a:lvl1pPr>
            <a:lvl2pPr marL="171438">
              <a:defRPr sz="1600"/>
            </a:lvl2pPr>
            <a:lvl3pPr marL="342875">
              <a:defRPr sz="1600"/>
            </a:lvl3pPr>
            <a:lvl4pPr marL="514313">
              <a:defRPr sz="1600"/>
            </a:lvl4pPr>
            <a:lvl5pPr marL="685749"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06592" y="667659"/>
            <a:ext cx="8507282" cy="730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2612123"/>
            <a:ext cx="9153413" cy="3945845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61"/>
            <a:ext cx="9162826" cy="10001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40115"/>
            <a:ext cx="9144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5520" y="1785029"/>
            <a:ext cx="8498681" cy="707346"/>
          </a:xfr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6594" y="667660"/>
            <a:ext cx="8568466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20"/>
          </p:nvPr>
        </p:nvSpPr>
        <p:spPr>
          <a:xfrm>
            <a:off x="297184" y="2964872"/>
            <a:ext cx="8577876" cy="328353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1627095"/>
            <a:ext cx="9153413" cy="4930874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1621578"/>
            <a:ext cx="9162826" cy="10001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594" y="667660"/>
            <a:ext cx="8568466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297184" y="2037025"/>
            <a:ext cx="8577876" cy="328353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807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2612123"/>
            <a:ext cx="9153413" cy="3945845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0" y="2616661"/>
            <a:ext cx="9162826" cy="1000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640115"/>
            <a:ext cx="9144000" cy="972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5520" y="1785029"/>
            <a:ext cx="8498681" cy="707346"/>
          </a:xfrm>
        </p:spPr>
        <p:txBody>
          <a:bodyPr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685749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028624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371498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4462" y="2856828"/>
            <a:ext cx="4104254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33260" y="2864085"/>
            <a:ext cx="4038601" cy="449263"/>
          </a:xfrm>
        </p:spPr>
        <p:txBody>
          <a:bodyPr anchor="ctr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315520" y="3460758"/>
            <a:ext cx="4093195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4837684" y="3460758"/>
            <a:ext cx="4093195" cy="291397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1632864"/>
            <a:ext cx="9144000" cy="4925105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2784" y="1632864"/>
            <a:ext cx="3047999" cy="4925105"/>
          </a:xfrm>
          <a:prstGeom prst="rect">
            <a:avLst/>
          </a:prstGeom>
          <a:solidFill>
            <a:srgbClr val="25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" y="1632858"/>
            <a:ext cx="3047999" cy="63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2784" y="1632858"/>
            <a:ext cx="3047999" cy="63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86734" y="1632858"/>
            <a:ext cx="3057266" cy="6386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2270316"/>
            <a:ext cx="9162826" cy="100013"/>
          </a:xfrm>
          <a:prstGeom prst="rect">
            <a:avLst/>
          </a:prstGeom>
        </p:spPr>
      </p:pic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4460" y="1756686"/>
            <a:ext cx="2569593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27275" y="1749429"/>
            <a:ext cx="2689112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86162" y="1749429"/>
            <a:ext cx="2588900" cy="449263"/>
          </a:xfrm>
        </p:spPr>
        <p:txBody>
          <a:bodyPr anchor="ctr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0"/>
          </p:nvPr>
        </p:nvSpPr>
        <p:spPr>
          <a:xfrm>
            <a:off x="225029" y="2694946"/>
            <a:ext cx="2590400" cy="353960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1"/>
          </p:nvPr>
        </p:nvSpPr>
        <p:spPr>
          <a:xfrm>
            <a:off x="3288847" y="2694946"/>
            <a:ext cx="2590400" cy="353960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2"/>
          </p:nvPr>
        </p:nvSpPr>
        <p:spPr>
          <a:xfrm>
            <a:off x="6318138" y="2694946"/>
            <a:ext cx="2590400" cy="353960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" y="1632864"/>
            <a:ext cx="3047999" cy="4925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2784" y="1632864"/>
            <a:ext cx="3047999" cy="4925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6086734" y="1632864"/>
            <a:ext cx="3057266" cy="49251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1632858"/>
            <a:ext cx="3047999" cy="1810430"/>
          </a:xfrm>
          <a:prstGeom prst="rect">
            <a:avLst/>
          </a:prstGeom>
          <a:solidFill>
            <a:srgbClr val="3B7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3042781" y="1632858"/>
            <a:ext cx="3047999" cy="1810430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6086734" y="1632858"/>
            <a:ext cx="3057266" cy="1810430"/>
          </a:xfrm>
          <a:prstGeom prst="rect">
            <a:avLst/>
          </a:prstGeom>
          <a:solidFill>
            <a:srgbClr val="DA3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/>
          <a:stretch/>
        </p:blipFill>
        <p:spPr>
          <a:xfrm>
            <a:off x="-10391" y="1632856"/>
            <a:ext cx="9162826" cy="1810432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6594" y="4953644"/>
            <a:ext cx="2569593" cy="449263"/>
          </a:xfrm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7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227275" y="4946387"/>
            <a:ext cx="2689112" cy="449263"/>
          </a:xfrm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8" name="Text Placeholder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86163" y="4946386"/>
            <a:ext cx="2668961" cy="449263"/>
          </a:xfrm>
        </p:spPr>
        <p:txBody>
          <a:bodyPr anchor="ctr"/>
          <a:lstStyle>
            <a:lvl1pPr marL="0" indent="0" algn="ctr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342875" indent="0">
              <a:buFontTx/>
              <a:buNone/>
              <a:defRPr/>
            </a:lvl2pPr>
            <a:lvl3pPr marL="685749" indent="0">
              <a:buFontTx/>
              <a:buNone/>
              <a:defRPr/>
            </a:lvl3pPr>
            <a:lvl4pPr marL="1028624" indent="0">
              <a:buFontTx/>
              <a:buNone/>
              <a:defRPr/>
            </a:lvl4pPr>
            <a:lvl5pPr marL="1371498" indent="0">
              <a:buFontTx/>
              <a:buNone/>
              <a:defRPr/>
            </a:lvl5pPr>
          </a:lstStyle>
          <a:p>
            <a:pPr lvl="0"/>
            <a:r>
              <a:rPr lang="en-US" dirty="0"/>
              <a:t>Subhead 1</a:t>
            </a:r>
          </a:p>
        </p:txBody>
      </p:sp>
      <p:sp>
        <p:nvSpPr>
          <p:cNvPr id="29" name="Oval 28"/>
          <p:cNvSpPr/>
          <p:nvPr userDrawn="1"/>
        </p:nvSpPr>
        <p:spPr>
          <a:xfrm>
            <a:off x="6738707" y="2538071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Oval 29"/>
          <p:cNvSpPr/>
          <p:nvPr userDrawn="1"/>
        </p:nvSpPr>
        <p:spPr>
          <a:xfrm>
            <a:off x="3688098" y="2538071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Oval 30"/>
          <p:cNvSpPr/>
          <p:nvPr userDrawn="1"/>
        </p:nvSpPr>
        <p:spPr>
          <a:xfrm>
            <a:off x="621576" y="2538071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Oval 3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" y="1635584"/>
            <a:ext cx="9153413" cy="49223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" y="3700469"/>
            <a:ext cx="3047999" cy="2857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3042784" y="3700469"/>
            <a:ext cx="3047999" cy="2857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86734" y="3700469"/>
            <a:ext cx="3067982" cy="2857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6" t="69653" r="1" b="417"/>
          <a:stretch/>
        </p:blipFill>
        <p:spPr>
          <a:xfrm>
            <a:off x="-10391" y="1647150"/>
            <a:ext cx="9162826" cy="2053319"/>
          </a:xfrm>
          <a:prstGeom prst="rect">
            <a:avLst/>
          </a:prstGeom>
          <a:solidFill>
            <a:srgbClr val="1F324A"/>
          </a:solidFill>
        </p:spPr>
      </p:pic>
      <p:sp>
        <p:nvSpPr>
          <p:cNvPr id="3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15520" y="1785029"/>
            <a:ext cx="8498681" cy="707346"/>
          </a:xfr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FontTx/>
              <a:buNone/>
              <a:defRPr sz="1700">
                <a:solidFill>
                  <a:schemeClr val="bg1"/>
                </a:solidFill>
              </a:defRPr>
            </a:lvl2pPr>
            <a:lvl3pPr marL="685749" indent="0" algn="ctr">
              <a:buFontTx/>
              <a:buNone/>
              <a:defRPr sz="1700">
                <a:solidFill>
                  <a:schemeClr val="bg1"/>
                </a:solidFill>
              </a:defRPr>
            </a:lvl3pPr>
            <a:lvl4pPr marL="1028624" indent="0" algn="ctr">
              <a:buFontTx/>
              <a:buNone/>
              <a:defRPr sz="1700">
                <a:solidFill>
                  <a:schemeClr val="bg1"/>
                </a:solidFill>
              </a:defRPr>
            </a:lvl4pPr>
            <a:lvl5pPr marL="1371498" indent="0" algn="ctr">
              <a:buFontTx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Oval 31"/>
          <p:cNvSpPr/>
          <p:nvPr userDrawn="1"/>
        </p:nvSpPr>
        <p:spPr>
          <a:xfrm>
            <a:off x="6738707" y="2799898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Oval 32"/>
          <p:cNvSpPr/>
          <p:nvPr userDrawn="1"/>
        </p:nvSpPr>
        <p:spPr>
          <a:xfrm>
            <a:off x="3688098" y="2799898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Oval 33"/>
          <p:cNvSpPr/>
          <p:nvPr userDrawn="1"/>
        </p:nvSpPr>
        <p:spPr>
          <a:xfrm>
            <a:off x="621576" y="2799898"/>
            <a:ext cx="1757363" cy="17573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7184" y="667659"/>
            <a:ext cx="8568928" cy="73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225028" y="4829176"/>
            <a:ext cx="2590400" cy="141151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1"/>
          </p:nvPr>
        </p:nvSpPr>
        <p:spPr>
          <a:xfrm>
            <a:off x="3268265" y="4829176"/>
            <a:ext cx="2590400" cy="141151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2"/>
          </p:nvPr>
        </p:nvSpPr>
        <p:spPr>
          <a:xfrm>
            <a:off x="6317537" y="4829176"/>
            <a:ext cx="2590400" cy="141151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69087" y="1268151"/>
            <a:ext cx="7617651" cy="1217874"/>
          </a:xfrm>
          <a:prstGeom prst="rect">
            <a:avLst/>
          </a:prstGeom>
        </p:spPr>
        <p:txBody>
          <a:bodyPr anchor="ctr"/>
          <a:lstStyle>
            <a:lvl1pPr algn="l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69086" y="2559051"/>
            <a:ext cx="4360102" cy="4984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i="0">
                <a:solidFill>
                  <a:srgbClr val="1F32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88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/>
          <a:stretch/>
        </p:blipFill>
        <p:spPr>
          <a:xfrm>
            <a:off x="0" y="0"/>
            <a:ext cx="2105526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546" y="1302502"/>
            <a:ext cx="6415558" cy="1836737"/>
          </a:xfrm>
        </p:spPr>
        <p:txBody>
          <a:bodyPr anchor="t"/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546" y="3139239"/>
            <a:ext cx="6415558" cy="431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2461" y="1167811"/>
            <a:ext cx="1133036" cy="2595732"/>
          </a:xfrm>
        </p:spPr>
        <p:txBody>
          <a:bodyPr/>
          <a:lstStyle>
            <a:lvl1pPr marL="0" indent="0" algn="r">
              <a:buNone/>
              <a:defRPr sz="8625">
                <a:solidFill>
                  <a:srgbClr val="33B4A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05526" y="1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/>
          <a:stretch/>
        </p:blipFill>
        <p:spPr>
          <a:xfrm>
            <a:off x="0" y="0"/>
            <a:ext cx="2105526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46546" y="1302502"/>
            <a:ext cx="6415558" cy="1836737"/>
          </a:xfrm>
        </p:spPr>
        <p:txBody>
          <a:bodyPr anchor="t"/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346546" y="3139239"/>
            <a:ext cx="6415558" cy="431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2461" y="1167811"/>
            <a:ext cx="1133036" cy="2595732"/>
          </a:xfrm>
        </p:spPr>
        <p:txBody>
          <a:bodyPr/>
          <a:lstStyle>
            <a:lvl1pPr marL="0" indent="0" algn="r">
              <a:buNone/>
              <a:defRPr sz="8625">
                <a:solidFill>
                  <a:srgbClr val="288AD7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05526" y="1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/>
          <a:stretch/>
        </p:blipFill>
        <p:spPr>
          <a:xfrm>
            <a:off x="0" y="0"/>
            <a:ext cx="2105526" cy="654517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6545179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46546" y="1302502"/>
            <a:ext cx="6415558" cy="1836737"/>
          </a:xfrm>
        </p:spPr>
        <p:txBody>
          <a:bodyPr anchor="t"/>
          <a:lstStyle>
            <a:lvl1pPr algn="l">
              <a:defRPr sz="315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346546" y="3139239"/>
            <a:ext cx="6415558" cy="431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2461" y="1167811"/>
            <a:ext cx="1133036" cy="2595732"/>
          </a:xfrm>
        </p:spPr>
        <p:txBody>
          <a:bodyPr/>
          <a:lstStyle>
            <a:lvl1pPr marL="0" indent="0" algn="r">
              <a:buNone/>
              <a:defRPr sz="8625">
                <a:solidFill>
                  <a:srgbClr val="DE3F2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105526" y="1"/>
            <a:ext cx="0" cy="65451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92" y="1698176"/>
            <a:ext cx="8568468" cy="45078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6858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9144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143000"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6592" y="667659"/>
            <a:ext cx="8507282" cy="730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6592" y="667659"/>
            <a:ext cx="8507282" cy="7308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8792" y="667659"/>
            <a:ext cx="8318113" cy="73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08792" y="1698173"/>
            <a:ext cx="8318113" cy="4507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51409"/>
            <a:ext cx="9144000" cy="3065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560161" y="6379285"/>
            <a:ext cx="333488" cy="3334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33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-3760"/>
            <a:ext cx="9144000" cy="96819"/>
          </a:xfrm>
          <a:prstGeom prst="rect">
            <a:avLst/>
          </a:prstGeom>
          <a:solidFill>
            <a:srgbClr val="2B8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0" y="80340"/>
            <a:ext cx="9144000" cy="353213"/>
          </a:xfrm>
          <a:prstGeom prst="rect">
            <a:avLst/>
          </a:prstGeom>
          <a:solidFill>
            <a:srgbClr val="1F3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4857" y="6374730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1F33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892358-1917-374C-BBB0-629E119304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1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9" r:id="rId2"/>
    <p:sldLayoutId id="2147483698" r:id="rId3"/>
    <p:sldLayoutId id="2147483695" r:id="rId4"/>
    <p:sldLayoutId id="2147483696" r:id="rId5"/>
    <p:sldLayoutId id="214748369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75" r:id="rId19"/>
    <p:sldLayoutId id="2147483676" r:id="rId20"/>
    <p:sldLayoutId id="2147483677" r:id="rId21"/>
    <p:sldLayoutId id="2147483690" r:id="rId22"/>
    <p:sldLayoutId id="2147483703" r:id="rId23"/>
    <p:sldLayoutId id="2147483691" r:id="rId24"/>
    <p:sldLayoutId id="2147483692" r:id="rId25"/>
    <p:sldLayoutId id="2147483693" r:id="rId26"/>
    <p:sldLayoutId id="214748369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F324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5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4" Type="http://schemas.openxmlformats.org/officeDocument/2006/relationships/image" Target="../media/image10.png"/><Relationship Id="rId5" Type="http://schemas.openxmlformats.org/officeDocument/2006/relationships/image" Target="../media/image12.svg"/><Relationship Id="rId6" Type="http://schemas.openxmlformats.org/officeDocument/2006/relationships/image" Target="../media/image11.png"/><Relationship Id="rId7" Type="http://schemas.openxmlformats.org/officeDocument/2006/relationships/image" Target="../media/image14.svg"/><Relationship Id="rId8" Type="http://schemas.openxmlformats.org/officeDocument/2006/relationships/image" Target="../media/image12.png"/><Relationship Id="rId9" Type="http://schemas.openxmlformats.org/officeDocument/2006/relationships/image" Target="../media/image1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5.png"/><Relationship Id="rId3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6.sv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Prescription Medicines: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Insulin Costs in Context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5972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0773" y="2471227"/>
            <a:ext cx="6700872" cy="569377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DELINK SUPPLY CHAIN PAYMENTS FROM THE LIST PRICE OF A MEDICINE</a:t>
            </a:r>
          </a:p>
          <a:p>
            <a:pPr marL="171419" lvl="0" indent="-171419">
              <a:buFont typeface="Arial" pitchFamily="34" charset="0"/>
              <a:buChar char="•"/>
            </a:pP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Advance reforms that prevent PBMs and other supply chain entities from having their compensation calculated as a percent of the list price of a medicine and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instead based on a fee based </a:t>
            </a:r>
            <a:r>
              <a:rPr lang="en-US" sz="10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on the value their services provide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0755" y="1737945"/>
            <a:ext cx="6700889" cy="584765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FINALIZE PROPOSED RULE TO REFORM REBATE SYSTEM IN MEDICARE PART D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Replace the current system of rebates in Part D with a system where discounts are passed directly on to patients at the pharmacy counter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0772" y="3233996"/>
            <a:ext cx="6700872" cy="738654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ENSURE PATIENTS WITH STATE-REGULATED INSURANCE ALSO DIRECTLY BENEFIT </a:t>
            </a:r>
            <a:b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FROM REBATES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Support legislation at the state-level that would reduce patients’ out-of-pocket costs by sharing discounts and rebates with patients at the pharmacy counter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0758" y="5108544"/>
            <a:ext cx="6476998" cy="569377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COUNT THIRD-PARTY DISCOUNT PLANS TOWARD DEDUCTIBLES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Change private health insurance rules to require health plans to count the cost of prescriptions purchased through third-party programs, like Blink Health and GoodRx, toward patient maximum out-of-pocket limits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-9938" y="1632863"/>
            <a:ext cx="2138776" cy="4925105"/>
          </a:xfrm>
          <a:prstGeom prst="rect">
            <a:avLst/>
          </a:prstGeom>
          <a:solidFill>
            <a:srgbClr val="1F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2359752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116733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-9938" y="1629568"/>
            <a:ext cx="91539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755880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4" y="1638657"/>
            <a:ext cx="1509097" cy="72109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16654" y="3332995"/>
            <a:ext cx="506362" cy="449213"/>
            <a:chOff x="546026" y="2969307"/>
            <a:chExt cx="1021864" cy="9065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07" y="3353052"/>
              <a:ext cx="351086" cy="5227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6" y="3410317"/>
              <a:ext cx="293361" cy="43683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529" y="3410317"/>
              <a:ext cx="293361" cy="43683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84" t="32186" r="43355" b="36054"/>
            <a:stretch/>
          </p:blipFill>
          <p:spPr>
            <a:xfrm>
              <a:off x="839387" y="2969307"/>
              <a:ext cx="395821" cy="39361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5" y="4167895"/>
            <a:ext cx="1466738" cy="70085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5018017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30758" y="4188837"/>
            <a:ext cx="6476998" cy="738654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SUPPORT FIRST DOLLAR COVERAGE OF INSULIN FOR HIGH-DEDUCTIBLE HEALTH </a:t>
            </a:r>
            <a:b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PLAN PATIENTS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Clarify Department of Treasury rules to make sure high-deductible health plans must provide coverage of insulin and other chronic disease medicines prior to the deductible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05" y="5972150"/>
            <a:ext cx="339690" cy="3396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480C37A-48E2-7349-912D-64D32E5989F7}"/>
              </a:ext>
            </a:extLst>
          </p:cNvPr>
          <p:cNvGrpSpPr/>
          <p:nvPr/>
        </p:nvGrpSpPr>
        <p:grpSpPr>
          <a:xfrm>
            <a:off x="693755" y="5168026"/>
            <a:ext cx="580656" cy="392526"/>
            <a:chOff x="575064" y="4821659"/>
            <a:chExt cx="723217" cy="4888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618" y="4821659"/>
              <a:ext cx="477663" cy="4776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64" y="5036567"/>
              <a:ext cx="273990" cy="273990"/>
            </a:xfrm>
            <a:prstGeom prst="rect">
              <a:avLst/>
            </a:prstGeom>
          </p:spPr>
        </p:pic>
      </p:grpSp>
      <p:sp>
        <p:nvSpPr>
          <p:cNvPr id="26" name="Title 3"/>
          <p:cNvSpPr txBox="1">
            <a:spLocks/>
          </p:cNvSpPr>
          <p:nvPr/>
        </p:nvSpPr>
        <p:spPr>
          <a:xfrm>
            <a:off x="307184" y="646394"/>
            <a:ext cx="8568928" cy="73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F324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/>
              <a:t>Policy solutions to address insulin affordability challenges.</a:t>
            </a:r>
          </a:p>
        </p:txBody>
      </p:sp>
      <p:pic>
        <p:nvPicPr>
          <p:cNvPr id="27" name="Graphic 26" descr="Link">
            <a:extLst>
              <a:ext uri="{FF2B5EF4-FFF2-40B4-BE49-F238E27FC236}">
                <a16:creationId xmlns:a16="http://schemas.microsoft.com/office/drawing/2014/main" xmlns="" id="{D9F1B923-E991-244D-800F-3B4C992C9C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9054" y="2506738"/>
            <a:ext cx="441563" cy="44156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BF2E50E6-305E-2D4F-AB2E-1B05DF9FC8CD}"/>
              </a:ext>
            </a:extLst>
          </p:cNvPr>
          <p:cNvCxnSpPr/>
          <p:nvPr/>
        </p:nvCxnSpPr>
        <p:spPr>
          <a:xfrm>
            <a:off x="0" y="4065583"/>
            <a:ext cx="9144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3EA57E-FCDA-5B44-BEE9-A3471ED5F6A1}"/>
              </a:ext>
            </a:extLst>
          </p:cNvPr>
          <p:cNvSpPr txBox="1"/>
          <p:nvPr/>
        </p:nvSpPr>
        <p:spPr>
          <a:xfrm>
            <a:off x="2230755" y="5877152"/>
            <a:ext cx="6476998" cy="584765"/>
          </a:xfrm>
          <a:prstGeom prst="rect">
            <a:avLst/>
          </a:prstGeom>
          <a:noFill/>
        </p:spPr>
        <p:txBody>
          <a:bodyPr wrap="square" lIns="91425" tIns="45715" rIns="91425" bIns="45715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SUPPORT FLAT COPAYS FOR INSULIN FOR PATIENTS RECEIVING COST-SHARING SUBSIDIES IN THE EXCHANGES</a:t>
            </a:r>
          </a:p>
          <a:p>
            <a:pPr marL="171419" indent="-171419">
              <a:buFont typeface="Arial" pitchFamily="34" charset="0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Make regulatory changes to ensure plans put at least one of each type of insulin on a copay-only tier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CC9EE4-61C5-417E-8B05-F81B0C405519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87194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72BDC-6E2C-CF4F-8EDC-04EF0701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92" y="667659"/>
            <a:ext cx="7842621" cy="730837"/>
          </a:xfrm>
        </p:spPr>
        <p:txBody>
          <a:bodyPr/>
          <a:lstStyle/>
          <a:p>
            <a:r>
              <a:rPr lang="en-US" sz="2400" dirty="0"/>
              <a:t>Medical innovation has transformed the lives of diabetes patients.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xmlns="" id="{8BE643D5-31A8-CC45-A50F-03B6D155B3B3}"/>
              </a:ext>
            </a:extLst>
          </p:cNvPr>
          <p:cNvSpPr txBox="1">
            <a:spLocks/>
          </p:cNvSpPr>
          <p:nvPr/>
        </p:nvSpPr>
        <p:spPr>
          <a:xfrm>
            <a:off x="1" y="2330634"/>
            <a:ext cx="9144000" cy="5219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400" b="1" strike="sngStrik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7384B4B0-56A0-DD48-9CA0-D752340E593B}"/>
              </a:ext>
            </a:extLst>
          </p:cNvPr>
          <p:cNvSpPr txBox="1">
            <a:spLocks/>
          </p:cNvSpPr>
          <p:nvPr/>
        </p:nvSpPr>
        <p:spPr>
          <a:xfrm>
            <a:off x="2" y="2445004"/>
            <a:ext cx="9129862" cy="449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More recent advances have driven much of this transformation.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C18FFF-6806-FB4F-8591-70F54C284FE8}"/>
              </a:ext>
            </a:extLst>
          </p:cNvPr>
          <p:cNvSpPr/>
          <p:nvPr/>
        </p:nvSpPr>
        <p:spPr>
          <a:xfrm>
            <a:off x="1" y="1602558"/>
            <a:ext cx="9144000" cy="725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century ago, patients were treated with animal insulins. Today, patients have access to insulins that </a:t>
            </a:r>
            <a:br>
              <a:rPr lang="en-US" sz="1400" dirty="0"/>
            </a:br>
            <a:r>
              <a:rPr lang="en-US" sz="1400" dirty="0"/>
              <a:t>operate at the molecular level that more closely resemble insulin release as it naturally occurs in the body.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A1A493-1FB3-5345-95FA-8A0D844D4B70}"/>
              </a:ext>
            </a:extLst>
          </p:cNvPr>
          <p:cNvSpPr/>
          <p:nvPr/>
        </p:nvSpPr>
        <p:spPr>
          <a:xfrm>
            <a:off x="232312" y="6374926"/>
            <a:ext cx="70695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*NOTE: Modern insulin treatment protocol often requires long-acting insulin to provide a base level of coverage all day along with meal-time administration of insulin to modulate spikes in blood glucose.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00584F-7726-944A-B7E2-1F0AFD78D2FC}"/>
              </a:ext>
            </a:extLst>
          </p:cNvPr>
          <p:cNvSpPr/>
          <p:nvPr/>
        </p:nvSpPr>
        <p:spPr>
          <a:xfrm>
            <a:off x="420688" y="3080233"/>
            <a:ext cx="648440" cy="6441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55C481F-EB8C-CB40-9BD6-21902DD65998}"/>
              </a:ext>
            </a:extLst>
          </p:cNvPr>
          <p:cNvSpPr/>
          <p:nvPr/>
        </p:nvSpPr>
        <p:spPr>
          <a:xfrm>
            <a:off x="429959" y="3929717"/>
            <a:ext cx="648440" cy="6441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3ED6C82-634D-294F-85A8-1CB9AB874E43}"/>
              </a:ext>
            </a:extLst>
          </p:cNvPr>
          <p:cNvSpPr/>
          <p:nvPr/>
        </p:nvSpPr>
        <p:spPr>
          <a:xfrm>
            <a:off x="425460" y="5626379"/>
            <a:ext cx="648440" cy="6441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Clock">
            <a:extLst>
              <a:ext uri="{FF2B5EF4-FFF2-40B4-BE49-F238E27FC236}">
                <a16:creationId xmlns:a16="http://schemas.microsoft.com/office/drawing/2014/main" xmlns="" id="{24F0F762-08FC-204D-AB5F-56C0DE26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8501" y="4025034"/>
            <a:ext cx="457500" cy="457500"/>
          </a:xfrm>
          <a:prstGeom prst="rect">
            <a:avLst/>
          </a:prstGeom>
        </p:spPr>
      </p:pic>
      <p:pic>
        <p:nvPicPr>
          <p:cNvPr id="13" name="Graphic 12" descr="Baby">
            <a:extLst>
              <a:ext uri="{FF2B5EF4-FFF2-40B4-BE49-F238E27FC236}">
                <a16:creationId xmlns:a16="http://schemas.microsoft.com/office/drawing/2014/main" xmlns="" id="{F644FBD3-0C6A-2D48-B824-6BBEBFDE9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948" y="5733574"/>
            <a:ext cx="416029" cy="41602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9EE126D-5ACF-CA44-9871-00DA2C003CAE}"/>
              </a:ext>
            </a:extLst>
          </p:cNvPr>
          <p:cNvSpPr/>
          <p:nvPr/>
        </p:nvSpPr>
        <p:spPr>
          <a:xfrm>
            <a:off x="420688" y="4790017"/>
            <a:ext cx="648440" cy="6441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Fork and knife">
            <a:extLst>
              <a:ext uri="{FF2B5EF4-FFF2-40B4-BE49-F238E27FC236}">
                <a16:creationId xmlns:a16="http://schemas.microsoft.com/office/drawing/2014/main" xmlns="" id="{95012A44-09EA-0946-9376-E9DBDB681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74773" y="4934476"/>
            <a:ext cx="342500" cy="342500"/>
          </a:xfrm>
          <a:prstGeom prst="rect">
            <a:avLst/>
          </a:prstGeom>
        </p:spPr>
      </p:pic>
      <p:pic>
        <p:nvPicPr>
          <p:cNvPr id="16" name="Graphic 15" descr="Gears">
            <a:extLst>
              <a:ext uri="{FF2B5EF4-FFF2-40B4-BE49-F238E27FC236}">
                <a16:creationId xmlns:a16="http://schemas.microsoft.com/office/drawing/2014/main" xmlns="" id="{6D4CDA1E-43DC-C040-BDF0-850874EEA4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1244" y="3161166"/>
            <a:ext cx="495733" cy="495733"/>
          </a:xfrm>
          <a:prstGeom prst="rect">
            <a:avLst/>
          </a:prstGeom>
        </p:spPr>
      </p:pic>
      <p:sp>
        <p:nvSpPr>
          <p:cNvPr id="17" name="Content Placeholder 6">
            <a:extLst>
              <a:ext uri="{FF2B5EF4-FFF2-40B4-BE49-F238E27FC236}">
                <a16:creationId xmlns:a16="http://schemas.microsoft.com/office/drawing/2014/main" xmlns="" id="{2E84986A-B481-524B-82B2-11F97FDE6D2B}"/>
              </a:ext>
            </a:extLst>
          </p:cNvPr>
          <p:cNvSpPr txBox="1">
            <a:spLocks/>
          </p:cNvSpPr>
          <p:nvPr/>
        </p:nvSpPr>
        <p:spPr>
          <a:xfrm>
            <a:off x="1187939" y="3141462"/>
            <a:ext cx="7356293" cy="326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400"/>
              </a:spcAft>
              <a:buNone/>
            </a:pPr>
            <a:r>
              <a:rPr lang="en-US" sz="1400" dirty="0"/>
              <a:t>Maintenance of stable and consistent blood sugar levels is better than ever before, helping to avoid serious complications and reduced weight gain.</a:t>
            </a:r>
          </a:p>
          <a:p>
            <a:pPr marL="0" indent="0">
              <a:spcBef>
                <a:spcPts val="0"/>
              </a:spcBef>
              <a:spcAft>
                <a:spcPts val="3400"/>
              </a:spcAft>
              <a:buNone/>
            </a:pPr>
            <a:r>
              <a:rPr lang="en-US" sz="1400" dirty="0"/>
              <a:t>Longer-acting insulins provide coverage for over 24 hours and enable greater flexibility in dosing and reduced risk of dangerous blood sugar drops.</a:t>
            </a:r>
          </a:p>
          <a:p>
            <a:pPr marL="0" indent="0">
              <a:spcBef>
                <a:spcPts val="0"/>
              </a:spcBef>
              <a:spcAft>
                <a:spcPts val="3400"/>
              </a:spcAft>
              <a:buNone/>
            </a:pPr>
            <a:r>
              <a:rPr lang="en-US" sz="1400" dirty="0"/>
              <a:t>Rapid-acting insulins—including an inhaled form—enable dosing directly before or even after meals, rather than in anticipation of meals </a:t>
            </a:r>
          </a:p>
          <a:p>
            <a:pPr marL="0" indent="0">
              <a:spcBef>
                <a:spcPts val="0"/>
              </a:spcBef>
              <a:spcAft>
                <a:spcPts val="3400"/>
              </a:spcAft>
              <a:buNone/>
            </a:pPr>
            <a:r>
              <a:rPr lang="en-US" sz="1400" dirty="0"/>
              <a:t>Insulin pens offer greater convenience, including some that reduce injections for high doses or ease use in children.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988BE1D-88EE-2247-84D7-D073E29DA2BE}"/>
              </a:ext>
            </a:extLst>
          </p:cNvPr>
          <p:cNvCxnSpPr>
            <a:cxnSpLocks/>
          </p:cNvCxnSpPr>
          <p:nvPr/>
        </p:nvCxnSpPr>
        <p:spPr>
          <a:xfrm flipH="1">
            <a:off x="1286231" y="4694310"/>
            <a:ext cx="73268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815DA11-1E99-B545-A369-70456ED3E4CC}"/>
              </a:ext>
            </a:extLst>
          </p:cNvPr>
          <p:cNvCxnSpPr>
            <a:cxnSpLocks/>
          </p:cNvCxnSpPr>
          <p:nvPr/>
        </p:nvCxnSpPr>
        <p:spPr>
          <a:xfrm flipH="1">
            <a:off x="1286231" y="3829071"/>
            <a:ext cx="73268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7215CC68-6DA2-744D-A3CE-037A6488B65D}"/>
              </a:ext>
            </a:extLst>
          </p:cNvPr>
          <p:cNvCxnSpPr>
            <a:cxnSpLocks/>
          </p:cNvCxnSpPr>
          <p:nvPr/>
        </p:nvCxnSpPr>
        <p:spPr>
          <a:xfrm flipH="1">
            <a:off x="1286231" y="5559549"/>
            <a:ext cx="73268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C79549-75BE-4E23-A569-ACAB9ACE3CF4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145382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A357D-035D-C649-AC42-F514D4B7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Better diabetes management saves money and improves health outcomes.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E8EC67-C25D-1C42-8BA1-2B52C26D0128}"/>
              </a:ext>
            </a:extLst>
          </p:cNvPr>
          <p:cNvSpPr txBox="1"/>
          <p:nvPr/>
        </p:nvSpPr>
        <p:spPr>
          <a:xfrm>
            <a:off x="232312" y="6268938"/>
            <a:ext cx="7240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SOURCE: American Diabetes Association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Jha, et al. “Greater Adherence to Diabetes Drugs is Linked to Less Hospital Use and Could Save Nearly $5 Billion Annually.” </a:t>
            </a:r>
            <a:r>
              <a:rPr lang="en-US" sz="600" i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Health Affairs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</a:rPr>
              <a:t> </a:t>
            </a:r>
            <a:endParaRPr lang="en-US" sz="6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E91461D-BFD4-6644-9808-6DECE3014F4E}"/>
              </a:ext>
            </a:extLst>
          </p:cNvPr>
          <p:cNvCxnSpPr>
            <a:cxnSpLocks/>
          </p:cNvCxnSpPr>
          <p:nvPr/>
        </p:nvCxnSpPr>
        <p:spPr>
          <a:xfrm flipH="1">
            <a:off x="11766" y="1817459"/>
            <a:ext cx="4560234" cy="102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8A50E5-26C6-3C43-994E-5F7AD186AA02}"/>
              </a:ext>
            </a:extLst>
          </p:cNvPr>
          <p:cNvSpPr/>
          <p:nvPr/>
        </p:nvSpPr>
        <p:spPr>
          <a:xfrm>
            <a:off x="4572000" y="1817459"/>
            <a:ext cx="4572000" cy="8172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Improving Medication Adherence </a:t>
            </a:r>
            <a:b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Among Diabetes Patients Could: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B066F33-34C9-1D47-8941-C360CCAD8949}"/>
              </a:ext>
            </a:extLst>
          </p:cNvPr>
          <p:cNvCxnSpPr>
            <a:cxnSpLocks/>
          </p:cNvCxnSpPr>
          <p:nvPr/>
        </p:nvCxnSpPr>
        <p:spPr>
          <a:xfrm flipH="1">
            <a:off x="4572000" y="1827671"/>
            <a:ext cx="1" cy="4441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AEFE0D6-DD1C-4142-BA47-C197D135017B}"/>
              </a:ext>
            </a:extLst>
          </p:cNvPr>
          <p:cNvSpPr/>
          <p:nvPr/>
        </p:nvSpPr>
        <p:spPr>
          <a:xfrm>
            <a:off x="1011561" y="2331604"/>
            <a:ext cx="2690555" cy="2590828"/>
          </a:xfrm>
          <a:prstGeom prst="ellipse">
            <a:avLst/>
          </a:prstGeom>
          <a:noFill/>
          <a:ln w="76200">
            <a:solidFill>
              <a:srgbClr val="2B8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22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 million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5494AC-AEB2-B143-A9B0-1E0DEA809CE3}"/>
              </a:ext>
            </a:extLst>
          </p:cNvPr>
          <p:cNvSpPr/>
          <p:nvPr/>
        </p:nvSpPr>
        <p:spPr>
          <a:xfrm>
            <a:off x="232312" y="5074254"/>
            <a:ext cx="4249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Americans live with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uncontrolled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diabetes.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9200AD-9E63-7E46-80DC-3FAFF1A1F4A4}"/>
              </a:ext>
            </a:extLst>
          </p:cNvPr>
          <p:cNvSpPr/>
          <p:nvPr/>
        </p:nvSpPr>
        <p:spPr>
          <a:xfrm>
            <a:off x="4882657" y="4826097"/>
            <a:ext cx="1027476" cy="989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A0D6B22-3D45-374F-8837-268CFBDF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14" y="4866484"/>
            <a:ext cx="877361" cy="80377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3A821B4-681E-6F40-8EC6-8A4ED58DDEBD}"/>
              </a:ext>
            </a:extLst>
          </p:cNvPr>
          <p:cNvSpPr/>
          <p:nvPr/>
        </p:nvSpPr>
        <p:spPr>
          <a:xfrm>
            <a:off x="4882657" y="3099011"/>
            <a:ext cx="1027476" cy="989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1A61D19-6EC2-D742-9088-CCA686757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361" y="3176342"/>
            <a:ext cx="835476" cy="765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B596E9-2E69-F04D-9708-AEADA338B121}"/>
              </a:ext>
            </a:extLst>
          </p:cNvPr>
          <p:cNvSpPr txBox="1"/>
          <p:nvPr/>
        </p:nvSpPr>
        <p:spPr>
          <a:xfrm>
            <a:off x="6015837" y="5091398"/>
            <a:ext cx="289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Save $8.3 billion for the U.S. health care system each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390E68-5AAA-1B40-8496-800E48D2B296}"/>
              </a:ext>
            </a:extLst>
          </p:cNvPr>
          <p:cNvSpPr txBox="1"/>
          <p:nvPr/>
        </p:nvSpPr>
        <p:spPr>
          <a:xfrm>
            <a:off x="6015837" y="3335911"/>
            <a:ext cx="289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Result in 1 million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less ER visits and hospitalizations annually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15F0CC6-9F1F-0547-8256-2F802651AE5D}"/>
              </a:ext>
            </a:extLst>
          </p:cNvPr>
          <p:cNvCxnSpPr>
            <a:cxnSpLocks/>
          </p:cNvCxnSpPr>
          <p:nvPr/>
        </p:nvCxnSpPr>
        <p:spPr>
          <a:xfrm flipH="1">
            <a:off x="4911096" y="4502796"/>
            <a:ext cx="390277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EDB9C07-A8CB-4F9A-B7FF-747E6726B041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11640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DA536BB-CEC1-7B48-9F8B-FCAFA4DE9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228" y="4609184"/>
            <a:ext cx="2737361" cy="1542904"/>
          </a:xfrm>
        </p:spPr>
        <p:txBody>
          <a:bodyPr anchor="t"/>
          <a:lstStyle/>
          <a:p>
            <a:r>
              <a:rPr lang="en-US" dirty="0"/>
              <a:t>Amount discounts can lower the list price of insulin, according to industry analysts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2BA1A-F7C0-F84C-BFD7-352616566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7275" y="4601927"/>
            <a:ext cx="2689112" cy="1542904"/>
          </a:xfrm>
        </p:spPr>
        <p:txBody>
          <a:bodyPr anchor="t"/>
          <a:lstStyle/>
          <a:p>
            <a:r>
              <a:rPr lang="en-US" dirty="0"/>
              <a:t>Amount prices after discounts and rebates have fallen in the last two years for long-acting insulins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798F37-2EA2-6D48-AADE-0BB73639EE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163" y="4601926"/>
            <a:ext cx="2668961" cy="1542904"/>
          </a:xfrm>
        </p:spPr>
        <p:txBody>
          <a:bodyPr anchor="t"/>
          <a:lstStyle/>
          <a:p>
            <a:r>
              <a:rPr lang="en-US" dirty="0"/>
              <a:t>Net prices for long-acting insulins are less expensive now than in 2010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AE18441-C9E6-F047-92C7-58989E64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After discounts and rebates, prices for the most commonly used insulin classes are declining.</a:t>
            </a:r>
          </a:p>
        </p:txBody>
      </p:sp>
      <p:pic>
        <p:nvPicPr>
          <p:cNvPr id="7" name="Graphic 6" descr="Downward trend">
            <a:extLst>
              <a:ext uri="{FF2B5EF4-FFF2-40B4-BE49-F238E27FC236}">
                <a16:creationId xmlns:a16="http://schemas.microsoft.com/office/drawing/2014/main" xmlns="" id="{0220617F-578F-AF4E-BA00-373C9DD9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4309" y="2749603"/>
            <a:ext cx="1272668" cy="1272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DE8F3C-1560-654B-A597-1504261DD323}"/>
              </a:ext>
            </a:extLst>
          </p:cNvPr>
          <p:cNvSpPr txBox="1"/>
          <p:nvPr/>
        </p:nvSpPr>
        <p:spPr>
          <a:xfrm>
            <a:off x="788997" y="3075057"/>
            <a:ext cx="14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</a:rPr>
              <a:t>70%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92880D-E3F7-1041-A148-27353BE89DDD}"/>
              </a:ext>
            </a:extLst>
          </p:cNvPr>
          <p:cNvSpPr txBox="1"/>
          <p:nvPr/>
        </p:nvSpPr>
        <p:spPr>
          <a:xfrm>
            <a:off x="3853358" y="3075214"/>
            <a:ext cx="14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249E0-FA6C-064C-BA9D-71D8D729B51B}"/>
              </a:ext>
            </a:extLst>
          </p:cNvPr>
          <p:cNvSpPr txBox="1"/>
          <p:nvPr/>
        </p:nvSpPr>
        <p:spPr>
          <a:xfrm>
            <a:off x="122174" y="6256904"/>
            <a:ext cx="2783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chemeClr val="bg1"/>
                </a:solidFill>
              </a:rPr>
              <a:t>SOURCE: </a:t>
            </a:r>
            <a:r>
              <a:rPr lang="en-US" sz="700" i="1" dirty="0">
                <a:solidFill>
                  <a:schemeClr val="bg1"/>
                </a:solidFill>
                <a:ea typeface="Times New Roman" panose="02020603050405020304" pitchFamily="18" charset="0"/>
              </a:rPr>
              <a:t>Bloomberg Businessweek</a:t>
            </a:r>
            <a:r>
              <a:rPr lang="en-US" sz="700" dirty="0">
                <a:solidFill>
                  <a:schemeClr val="bg1"/>
                </a:solidFill>
                <a:ea typeface="Times New Roman" panose="02020603050405020304" pitchFamily="18" charset="0"/>
              </a:rPr>
              <a:t>, June 29, 2017; </a:t>
            </a:r>
            <a:r>
              <a:rPr lang="en-US" sz="700" i="1" dirty="0">
                <a:solidFill>
                  <a:schemeClr val="bg1"/>
                </a:solidFill>
                <a:ea typeface="Times New Roman" panose="02020603050405020304" pitchFamily="18" charset="0"/>
              </a:rPr>
              <a:t>Bloomberg</a:t>
            </a:r>
            <a:r>
              <a:rPr lang="en-US" sz="700" dirty="0">
                <a:solidFill>
                  <a:schemeClr val="bg1"/>
                </a:solidFill>
                <a:ea typeface="Times New Roman" panose="02020603050405020304" pitchFamily="18" charset="0"/>
              </a:rPr>
              <a:t>. June 29, 2016. </a:t>
            </a:r>
            <a:endParaRPr lang="en-US" sz="7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AFC699-6E1B-B14E-8BDA-4ECF85CA7EC4}"/>
              </a:ext>
            </a:extLst>
          </p:cNvPr>
          <p:cNvSpPr txBox="1"/>
          <p:nvPr/>
        </p:nvSpPr>
        <p:spPr>
          <a:xfrm>
            <a:off x="3135604" y="6256904"/>
            <a:ext cx="281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bg1"/>
                </a:solidFill>
                <a:ea typeface="Times New Roman" panose="02020603050405020304" pitchFamily="18" charset="0"/>
              </a:rPr>
              <a:t>SOURCES: SSR Health. “US Brand Net Pricing Growth 0.2% in 3Q17,” December 2017. Eli Lilly, Press Release, March 2019. </a:t>
            </a:r>
            <a:endParaRPr lang="en-US" sz="6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015A8E-6F0B-8E48-BEE7-F4B50842AF12}"/>
              </a:ext>
            </a:extLst>
          </p:cNvPr>
          <p:cNvSpPr txBox="1"/>
          <p:nvPr/>
        </p:nvSpPr>
        <p:spPr>
          <a:xfrm>
            <a:off x="6195566" y="6256904"/>
            <a:ext cx="2387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chemeClr val="bg1"/>
                </a:solidFill>
                <a:ea typeface="Times New Roman" panose="02020603050405020304" pitchFamily="18" charset="0"/>
              </a:rPr>
              <a:t>SOURCE: SSR Health. “US Rx net prices fall 4.8 percent y/y in 4Q18.” March 18, 2019. </a:t>
            </a:r>
            <a:endParaRPr lang="en-US" sz="6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67ACD4-71DA-4C9C-91D9-E7CBB784269E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412955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052F281-6FAE-CD4F-9E60-CEEE80B345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Middlemen expose insulin patients to list prices through coinsurance </a:t>
            </a:r>
            <a:br>
              <a:rPr lang="en-US" dirty="0"/>
            </a:br>
            <a:r>
              <a:rPr lang="en-US" dirty="0"/>
              <a:t>or deductibles. Over the past 10 years in the commercial market: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083C1D1-A246-C44B-A6CC-E3B2FBD5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Diabetes patients face soaring out-of-pocket costs.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F7AB58-C42F-E841-9672-928207BAA267}"/>
              </a:ext>
            </a:extLst>
          </p:cNvPr>
          <p:cNvSpPr/>
          <p:nvPr/>
        </p:nvSpPr>
        <p:spPr>
          <a:xfrm>
            <a:off x="232312" y="6374926"/>
            <a:ext cx="189987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Source: Kaiser Family Foundation, October 2016.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816D556-4B11-CD4C-AA37-FE8D94367801}"/>
              </a:ext>
            </a:extLst>
          </p:cNvPr>
          <p:cNvSpPr/>
          <p:nvPr/>
        </p:nvSpPr>
        <p:spPr>
          <a:xfrm>
            <a:off x="1306236" y="3878106"/>
            <a:ext cx="2174967" cy="2053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4F06C88-C40E-F44A-A08A-38CDFBF3B780}"/>
              </a:ext>
            </a:extLst>
          </p:cNvPr>
          <p:cNvCxnSpPr/>
          <p:nvPr/>
        </p:nvCxnSpPr>
        <p:spPr>
          <a:xfrm>
            <a:off x="4572513" y="2876712"/>
            <a:ext cx="0" cy="34980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F80B2E-902A-D84F-AA7D-33FFB2228A35}"/>
              </a:ext>
            </a:extLst>
          </p:cNvPr>
          <p:cNvSpPr txBox="1"/>
          <p:nvPr/>
        </p:nvSpPr>
        <p:spPr>
          <a:xfrm>
            <a:off x="0" y="2947549"/>
            <a:ext cx="4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share of patient out-of-pocket medicine spending represented by coinsurance has grown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3AE752-E9B8-1C40-A361-9A41A9C2A1A9}"/>
              </a:ext>
            </a:extLst>
          </p:cNvPr>
          <p:cNvSpPr/>
          <p:nvPr/>
        </p:nvSpPr>
        <p:spPr>
          <a:xfrm>
            <a:off x="1750114" y="4294901"/>
            <a:ext cx="1253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2x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3B585C9-C507-A647-9B64-861779E4ED63}"/>
              </a:ext>
            </a:extLst>
          </p:cNvPr>
          <p:cNvSpPr/>
          <p:nvPr/>
        </p:nvSpPr>
        <p:spPr>
          <a:xfrm>
            <a:off x="5770773" y="3855106"/>
            <a:ext cx="2174967" cy="2053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FDBBA2-24A4-B54D-BD06-3AC94A6349D6}"/>
              </a:ext>
            </a:extLst>
          </p:cNvPr>
          <p:cNvSpPr txBox="1"/>
          <p:nvPr/>
        </p:nvSpPr>
        <p:spPr>
          <a:xfrm>
            <a:off x="4564860" y="2947549"/>
            <a:ext cx="45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share of patient out-of-pocket medicine spending represented by deductibles has grown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1F8BCD-BC6F-1546-B1BB-879B6F77B6FC}"/>
              </a:ext>
            </a:extLst>
          </p:cNvPr>
          <p:cNvSpPr/>
          <p:nvPr/>
        </p:nvSpPr>
        <p:spPr>
          <a:xfrm>
            <a:off x="6214651" y="4271901"/>
            <a:ext cx="12534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3x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038039-F042-4198-A096-49B080C94467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257370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625600"/>
            <a:ext cx="6268720" cy="493394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91A5984-9010-644C-87F7-445CB5FD5641}"/>
              </a:ext>
            </a:extLst>
          </p:cNvPr>
          <p:cNvGrpSpPr/>
          <p:nvPr/>
        </p:nvGrpSpPr>
        <p:grpSpPr>
          <a:xfrm>
            <a:off x="37211" y="2654421"/>
            <a:ext cx="6585302" cy="3218537"/>
            <a:chOff x="37211" y="2807373"/>
            <a:chExt cx="6585302" cy="321853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8728704-0C3A-6346-AEEA-F3A3C7E11B33}"/>
                </a:ext>
              </a:extLst>
            </p:cNvPr>
            <p:cNvGrpSpPr/>
            <p:nvPr/>
          </p:nvGrpSpPr>
          <p:grpSpPr>
            <a:xfrm>
              <a:off x="37211" y="2807373"/>
              <a:ext cx="6585302" cy="3149674"/>
              <a:chOff x="37211" y="2807373"/>
              <a:chExt cx="6585302" cy="314967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211" y="2810375"/>
                <a:ext cx="6585302" cy="314667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6E71519-8743-5F47-B4B4-37A2DEAE06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4483" r="49944" b="88895"/>
              <a:stretch/>
            </p:blipFill>
            <p:spPr>
              <a:xfrm>
                <a:off x="3014667" y="2807373"/>
                <a:ext cx="366968" cy="34945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0E9E3F0E-9514-654A-A841-A65635E733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6563" t="64356" r="27478" b="26952"/>
              <a:stretch/>
            </p:blipFill>
            <p:spPr>
              <a:xfrm>
                <a:off x="4431784" y="4790530"/>
                <a:ext cx="392453" cy="273522"/>
              </a:xfrm>
              <a:prstGeom prst="rect">
                <a:avLst/>
              </a:prstGeom>
            </p:spPr>
          </p:pic>
        </p:grpSp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xmlns="" id="{F2ECB42A-74C0-4B46-B41C-49871FA58BD7}"/>
                </a:ext>
              </a:extLst>
            </p:cNvPr>
            <p:cNvGraphicFramePr/>
            <p:nvPr>
              <p:extLst/>
            </p:nvPr>
          </p:nvGraphicFramePr>
          <p:xfrm>
            <a:off x="975360" y="2883084"/>
            <a:ext cx="4714240" cy="3142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94" y="667660"/>
            <a:ext cx="7724598" cy="730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Insurers and PBMs have a lot of leverage to hold down medicine costs.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0"/>
          </p:nvPr>
        </p:nvSpPr>
        <p:spPr>
          <a:xfrm>
            <a:off x="1" y="2001809"/>
            <a:ext cx="6156959" cy="67023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pc="-56" dirty="0"/>
              <a:t>Negotiating</a:t>
            </a:r>
            <a:r>
              <a:rPr lang="en-US" spc="-156" dirty="0"/>
              <a:t> </a:t>
            </a:r>
            <a:r>
              <a:rPr lang="en-US" spc="-50" dirty="0"/>
              <a:t>power</a:t>
            </a:r>
            <a:r>
              <a:rPr lang="en-US" spc="-156" dirty="0"/>
              <a:t> </a:t>
            </a:r>
            <a:r>
              <a:rPr lang="en-US" spc="-72" dirty="0"/>
              <a:t>is</a:t>
            </a:r>
            <a:r>
              <a:rPr lang="en-US" spc="-156" dirty="0"/>
              <a:t> </a:t>
            </a:r>
            <a:r>
              <a:rPr lang="en-US" spc="-61" dirty="0"/>
              <a:t>increasingly</a:t>
            </a:r>
            <a:r>
              <a:rPr lang="en-US" spc="-156" dirty="0"/>
              <a:t> </a:t>
            </a:r>
            <a:r>
              <a:rPr lang="en-US" spc="-56" dirty="0"/>
              <a:t>concentrated</a:t>
            </a:r>
            <a:r>
              <a:rPr lang="en-US" spc="-156" dirty="0"/>
              <a:t> </a:t>
            </a:r>
            <a:r>
              <a:rPr lang="en-US" spc="-106" dirty="0"/>
              <a:t>among</a:t>
            </a:r>
            <a:r>
              <a:rPr lang="en-US" spc="-156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pc="-28" dirty="0"/>
              <a:t>fewer</a:t>
            </a:r>
            <a:r>
              <a:rPr lang="en-US" spc="-156" dirty="0"/>
              <a:t> </a:t>
            </a:r>
            <a:r>
              <a:rPr lang="en-US" spc="-67" dirty="0"/>
              <a:t>pharmacy</a:t>
            </a:r>
            <a:r>
              <a:rPr lang="en-US" spc="-156" dirty="0"/>
              <a:t> </a:t>
            </a:r>
            <a:r>
              <a:rPr lang="en-US" spc="-56" dirty="0"/>
              <a:t>benefit</a:t>
            </a:r>
            <a:r>
              <a:rPr lang="en-US" spc="-156" dirty="0"/>
              <a:t> </a:t>
            </a:r>
            <a:r>
              <a:rPr lang="en-US" spc="-83" dirty="0"/>
              <a:t>managers</a:t>
            </a:r>
            <a:r>
              <a:rPr lang="en-US" spc="-156" dirty="0"/>
              <a:t> </a:t>
            </a:r>
            <a:r>
              <a:rPr lang="en-US" spc="-11" dirty="0"/>
              <a:t>(PBMs).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8739" y="3920958"/>
            <a:ext cx="11496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Top 3 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Market Share: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76%</a:t>
            </a:r>
            <a:endParaRPr lang="en-US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3096" y="337647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6526" y="491807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1784" y="482763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0395" y="345227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7452" y="5503493"/>
            <a:ext cx="1663544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</a:rPr>
              <a:t>OptumRx (UnitedHealthGroup)</a:t>
            </a:r>
            <a:endParaRPr lang="en-US" sz="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CVS Health (Caremark)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Express Scripts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 Other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87781" y="2336926"/>
            <a:ext cx="2383570" cy="3524042"/>
            <a:chOff x="6548640" y="2460384"/>
            <a:chExt cx="2383570" cy="3524042"/>
          </a:xfrm>
        </p:grpSpPr>
        <p:sp>
          <p:nvSpPr>
            <p:cNvPr id="19" name="Rectangle 18"/>
            <p:cNvSpPr/>
            <p:nvPr/>
          </p:nvSpPr>
          <p:spPr>
            <a:xfrm>
              <a:off x="6548640" y="2460384"/>
              <a:ext cx="2322711" cy="3524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Insurers determine:</a:t>
              </a:r>
            </a:p>
            <a:p>
              <a:pPr defTabSz="914400">
                <a:spcAft>
                  <a:spcPts val="600"/>
                </a:spcAft>
              </a:pPr>
              <a:endParaRPr lang="en-US" sz="8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defTabSz="914400">
                <a:spcAft>
                  <a:spcPts val="300"/>
                </a:spcAft>
              </a:pPr>
              <a:r>
                <a:rPr lang="en-US" sz="13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FORMULARY</a:t>
              </a:r>
              <a: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2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if a medicine is covered</a:t>
              </a:r>
            </a:p>
            <a:p>
              <a:pPr defTabSz="914400">
                <a:spcAft>
                  <a:spcPts val="300"/>
                </a:spcAft>
              </a:pPr>
              <a:endPara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defTabSz="914400">
                <a:spcAft>
                  <a:spcPts val="300"/>
                </a:spcAft>
              </a:pPr>
              <a:r>
                <a:rPr lang="en-US" sz="13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TIER PLACEMENT</a:t>
              </a:r>
              <a: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2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patient cost sharing</a:t>
              </a:r>
            </a:p>
            <a:p>
              <a:pPr defTabSz="914400">
                <a:spcAft>
                  <a:spcPts val="300"/>
                </a:spcAft>
              </a:pPr>
              <a:endPara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defTabSz="914400">
                <a:spcAft>
                  <a:spcPts val="300"/>
                </a:spcAft>
              </a:pPr>
              <a:r>
                <a:rPr lang="en-US" sz="13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ACCESSIBILITY</a:t>
              </a:r>
              <a: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2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utilization management through prior authorization or fail first</a:t>
              </a:r>
            </a:p>
            <a:p>
              <a:pPr defTabSz="914400"/>
              <a:endParaRPr lang="en-US" sz="13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defTabSz="914400">
                <a:spcAft>
                  <a:spcPts val="300"/>
                </a:spcAft>
              </a:pPr>
              <a:r>
                <a:rPr lang="en-US" sz="1300" b="1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PROVIDER INCENTIVES</a:t>
              </a:r>
              <a: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sz="1300" b="1" dirty="0">
                  <a:solidFill>
                    <a:srgbClr val="BDCB1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120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preferred treatment guidelines and pathways</a:t>
              </a:r>
            </a:p>
            <a:p>
              <a:pPr defTabSz="914400">
                <a:spcAft>
                  <a:spcPts val="300"/>
                </a:spcAft>
              </a:pPr>
              <a:endParaRPr lang="en-US" sz="14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613081" y="3501918"/>
              <a:ext cx="2319129" cy="1472421"/>
              <a:chOff x="6555931" y="4120354"/>
              <a:chExt cx="2319129" cy="147242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555931" y="4120354"/>
                <a:ext cx="231912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555931" y="4774626"/>
                <a:ext cx="231912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555931" y="5592775"/>
                <a:ext cx="2319129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E7F85E8-BD80-4C4C-A262-20A757410F38}"/>
              </a:ext>
            </a:extLst>
          </p:cNvPr>
          <p:cNvSpPr/>
          <p:nvPr/>
        </p:nvSpPr>
        <p:spPr>
          <a:xfrm>
            <a:off x="4433041" y="5588939"/>
            <a:ext cx="123669" cy="123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88DD292-0A8E-BA4D-9C9D-8A649AF65F47}"/>
              </a:ext>
            </a:extLst>
          </p:cNvPr>
          <p:cNvSpPr/>
          <p:nvPr/>
        </p:nvSpPr>
        <p:spPr>
          <a:xfrm>
            <a:off x="4433041" y="5768821"/>
            <a:ext cx="123669" cy="1236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E8F542D-467B-D844-9C6A-FC61BE47BA6C}"/>
              </a:ext>
            </a:extLst>
          </p:cNvPr>
          <p:cNvSpPr/>
          <p:nvPr/>
        </p:nvSpPr>
        <p:spPr>
          <a:xfrm>
            <a:off x="4433041" y="5948703"/>
            <a:ext cx="123669" cy="1236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DF53BCB-49EB-9544-A790-30BC197F2B59}"/>
              </a:ext>
            </a:extLst>
          </p:cNvPr>
          <p:cNvSpPr/>
          <p:nvPr/>
        </p:nvSpPr>
        <p:spPr>
          <a:xfrm>
            <a:off x="4433041" y="6136080"/>
            <a:ext cx="123669" cy="1236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D012856-EDE0-A24F-9B37-4BBB7E99DD9E}"/>
              </a:ext>
            </a:extLst>
          </p:cNvPr>
          <p:cNvSpPr/>
          <p:nvPr/>
        </p:nvSpPr>
        <p:spPr>
          <a:xfrm>
            <a:off x="232312" y="6374926"/>
            <a:ext cx="1750800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Source: Drug Channels Institute, March 2019.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CDDACBB-0910-4F1B-8E7A-F2D78B017EE3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517" y="2769352"/>
            <a:ext cx="3327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68253" y="1743076"/>
            <a:ext cx="4475747" cy="1160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986447" y="1743076"/>
            <a:ext cx="3867940" cy="1160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Cost sharing for nearly 1 in 5 brand </a:t>
            </a:r>
          </a:p>
          <a:p>
            <a:pPr algn="ctr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prescriptions is based on list price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743076"/>
            <a:ext cx="4668253" cy="1160546"/>
          </a:xfrm>
          <a:prstGeom prst="rect">
            <a:avLst/>
          </a:prstGeom>
          <a:solidFill>
            <a:srgbClr val="19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4305" y="1907468"/>
            <a:ext cx="4118741" cy="1051403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</a:rPr>
              <a:t>More than half of commercially insured patients’ out-of-pocket spending for brand medicines is based on the full list price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592" y="667659"/>
            <a:ext cx="7865858" cy="7308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Negotiated savings are often not shared with patients.</a:t>
            </a:r>
            <a:endParaRPr lang="en-US" sz="2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018564" y="2085975"/>
            <a:ext cx="4125436" cy="817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5714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418" y="3619393"/>
            <a:ext cx="603192" cy="1011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531" y="3611290"/>
            <a:ext cx="603192" cy="101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644" y="3611290"/>
            <a:ext cx="603192" cy="1011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302" y="4737150"/>
            <a:ext cx="603192" cy="10118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417" y="4737150"/>
            <a:ext cx="603192" cy="101182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668253" y="2984884"/>
            <a:ext cx="0" cy="33050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xmlns="" id="{1F575775-FA6D-2E49-B3BF-B4FECD8B1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499763"/>
              </p:ext>
            </p:extLst>
          </p:nvPr>
        </p:nvGraphicFramePr>
        <p:xfrm>
          <a:off x="1293424" y="2384225"/>
          <a:ext cx="3446628" cy="445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Arc 34">
            <a:extLst>
              <a:ext uri="{FF2B5EF4-FFF2-40B4-BE49-F238E27FC236}">
                <a16:creationId xmlns:a16="http://schemas.microsoft.com/office/drawing/2014/main" xmlns="" id="{ED2D51F1-7910-4240-924E-710C8AC7727E}"/>
              </a:ext>
            </a:extLst>
          </p:cNvPr>
          <p:cNvSpPr/>
          <p:nvPr/>
        </p:nvSpPr>
        <p:spPr>
          <a:xfrm rot="10010782">
            <a:off x="1652938" y="3236431"/>
            <a:ext cx="2714557" cy="2759689"/>
          </a:xfrm>
          <a:prstGeom prst="arc">
            <a:avLst>
              <a:gd name="adj1" fmla="val 15752211"/>
              <a:gd name="adj2" fmla="val 6227924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4005" tIns="32003" rIns="64005" bIns="32003" rtlCol="0" anchor="ctr"/>
          <a:lstStyle/>
          <a:p>
            <a:pPr algn="ctr" defTabSz="455714"/>
            <a:r>
              <a:rPr lang="en-US" dirty="0">
                <a:solidFill>
                  <a:srgbClr val="1F324A"/>
                </a:solidFill>
              </a:rPr>
              <a:t> </a:t>
            </a:r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xmlns="" id="{C26CEF62-02F8-AE49-9078-3A08C9AE6C15}"/>
              </a:ext>
            </a:extLst>
          </p:cNvPr>
          <p:cNvSpPr/>
          <p:nvPr/>
        </p:nvSpPr>
        <p:spPr>
          <a:xfrm rot="16200000">
            <a:off x="1202237" y="4466962"/>
            <a:ext cx="658549" cy="30893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455714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3F885AB-DA2B-8E43-B69A-E039190398B5}"/>
              </a:ext>
            </a:extLst>
          </p:cNvPr>
          <p:cNvSpPr txBox="1"/>
          <p:nvPr/>
        </p:nvSpPr>
        <p:spPr>
          <a:xfrm>
            <a:off x="193856" y="430797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55%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A8C8BFD-B283-0044-8A4D-6589C2CE0367}"/>
              </a:ext>
            </a:extLst>
          </p:cNvPr>
          <p:cNvSpPr txBox="1"/>
          <p:nvPr/>
        </p:nvSpPr>
        <p:spPr>
          <a:xfrm>
            <a:off x="822052" y="5419579"/>
            <a:ext cx="1424306" cy="757128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457100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Copay</a:t>
            </a:r>
          </a:p>
          <a:p>
            <a:pPr defTabSz="457100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Deductible</a:t>
            </a:r>
          </a:p>
          <a:p>
            <a:pPr defTabSz="457100">
              <a:lnSpc>
                <a:spcPct val="15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Coinsurance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4AC7A98-AE96-7E4F-9C78-2DF9EA543E45}"/>
              </a:ext>
            </a:extLst>
          </p:cNvPr>
          <p:cNvSpPr/>
          <p:nvPr/>
        </p:nvSpPr>
        <p:spPr>
          <a:xfrm>
            <a:off x="734314" y="5543887"/>
            <a:ext cx="87738" cy="907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0"/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4EC19CD-DFA1-484F-A366-6D88E985F91F}"/>
              </a:ext>
            </a:extLst>
          </p:cNvPr>
          <p:cNvSpPr/>
          <p:nvPr/>
        </p:nvSpPr>
        <p:spPr>
          <a:xfrm>
            <a:off x="734314" y="5773553"/>
            <a:ext cx="87738" cy="907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0"/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F27CA60-9902-B041-A8BD-6B41A5A544F3}"/>
              </a:ext>
            </a:extLst>
          </p:cNvPr>
          <p:cNvSpPr/>
          <p:nvPr/>
        </p:nvSpPr>
        <p:spPr>
          <a:xfrm>
            <a:off x="734314" y="5987514"/>
            <a:ext cx="87738" cy="907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00"/>
            <a:endParaRPr lang="en-US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B5F20B9-FA8E-4243-B603-994F5F544275}"/>
              </a:ext>
            </a:extLst>
          </p:cNvPr>
          <p:cNvSpPr/>
          <p:nvPr/>
        </p:nvSpPr>
        <p:spPr>
          <a:xfrm>
            <a:off x="232312" y="6374926"/>
            <a:ext cx="1098378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Source: 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 IQVIA. May 2018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E570682-2682-4469-A326-AB6D0C6708BA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226917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F4F3D9-EAC6-9E49-BC37-478168A7E5B5}"/>
              </a:ext>
            </a:extLst>
          </p:cNvPr>
          <p:cNvSpPr/>
          <p:nvPr/>
        </p:nvSpPr>
        <p:spPr>
          <a:xfrm>
            <a:off x="0" y="1640115"/>
            <a:ext cx="9144000" cy="972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0BD6C8-6496-8146-825B-96F36D6E5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89898" y="1785029"/>
            <a:ext cx="5603499" cy="707346"/>
          </a:xfrm>
        </p:spPr>
        <p:txBody>
          <a:bodyPr/>
          <a:lstStyle/>
          <a:p>
            <a:pPr algn="ctr"/>
            <a:r>
              <a:rPr lang="en-US" b="1" dirty="0"/>
              <a:t>For a typical Part D patient with diabetes taking five medicines, including insulin: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478729F-264B-6A46-BB89-9F7ABF149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Sharing negotiated rebates would lower Medicare Part D patient costs.</a:t>
            </a:r>
          </a:p>
        </p:txBody>
      </p:sp>
      <p:sp>
        <p:nvSpPr>
          <p:cNvPr id="9" name="Content Placeholder 16">
            <a:extLst>
              <a:ext uri="{FF2B5EF4-FFF2-40B4-BE49-F238E27FC236}">
                <a16:creationId xmlns:a16="http://schemas.microsoft.com/office/drawing/2014/main" xmlns="" id="{8EB6333B-CCD8-9948-8C6E-8971DF0825D0}"/>
              </a:ext>
            </a:extLst>
          </p:cNvPr>
          <p:cNvSpPr txBox="1">
            <a:spLocks/>
          </p:cNvSpPr>
          <p:nvPr/>
        </p:nvSpPr>
        <p:spPr>
          <a:xfrm>
            <a:off x="1574562" y="3446350"/>
            <a:ext cx="3194083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Out-of-pocket spending could </a:t>
            </a:r>
            <a:r>
              <a:rPr lang="en-US" sz="1400" b="1" dirty="0"/>
              <a:t>decrease nearly $900 </a:t>
            </a:r>
            <a:r>
              <a:rPr lang="en-US" sz="1400" dirty="0"/>
              <a:t>a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EACE56-390B-7B46-8526-ECE5A2BF4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2" y="3200609"/>
            <a:ext cx="1029624" cy="936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CE86867-A713-CC44-A2D0-546B4878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79" y="4631512"/>
            <a:ext cx="1232206" cy="1120911"/>
          </a:xfrm>
          <a:prstGeom prst="rect">
            <a:avLst/>
          </a:prstGeom>
        </p:spPr>
      </p:pic>
      <p:sp>
        <p:nvSpPr>
          <p:cNvPr id="12" name="Content Placeholder 16">
            <a:extLst>
              <a:ext uri="{FF2B5EF4-FFF2-40B4-BE49-F238E27FC236}">
                <a16:creationId xmlns:a16="http://schemas.microsoft.com/office/drawing/2014/main" xmlns="" id="{643A78B0-1619-734F-93D9-20C92EA76D7A}"/>
              </a:ext>
            </a:extLst>
          </p:cNvPr>
          <p:cNvSpPr txBox="1">
            <a:spLocks/>
          </p:cNvSpPr>
          <p:nvPr/>
        </p:nvSpPr>
        <p:spPr>
          <a:xfrm>
            <a:off x="1574562" y="4682548"/>
            <a:ext cx="2801538" cy="1291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Premiums would only </a:t>
            </a:r>
            <a:r>
              <a:rPr lang="en-US" sz="1400" b="1" dirty="0"/>
              <a:t>increase $3 to $6 </a:t>
            </a:r>
            <a:r>
              <a:rPr lang="en-US" sz="1400" dirty="0"/>
              <a:t>a month, as little as a dime a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A5577F-2D87-B140-AD7A-61D43F615623}"/>
              </a:ext>
            </a:extLst>
          </p:cNvPr>
          <p:cNvSpPr txBox="1"/>
          <p:nvPr/>
        </p:nvSpPr>
        <p:spPr>
          <a:xfrm>
            <a:off x="232312" y="6268938"/>
            <a:ext cx="4270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SOURCES: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Avalere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Analysis, 2019; OACT, Milliman and </a:t>
            </a:r>
            <a:r>
              <a:rPr lang="en-US" sz="6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Wakely</a:t>
            </a:r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Analysis, February 2019.</a:t>
            </a:r>
          </a:p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NOTE:  Plan cost includes medical and pharmacy claims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DA16150-3B90-3547-BF01-CAECF494BF35}"/>
              </a:ext>
            </a:extLst>
          </p:cNvPr>
          <p:cNvCxnSpPr/>
          <p:nvPr/>
        </p:nvCxnSpPr>
        <p:spPr>
          <a:xfrm>
            <a:off x="4584264" y="2984886"/>
            <a:ext cx="0" cy="33050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40192FC-7F15-A94A-B6D5-73309A14700D}"/>
              </a:ext>
            </a:extLst>
          </p:cNvPr>
          <p:cNvCxnSpPr>
            <a:cxnSpLocks/>
          </p:cNvCxnSpPr>
          <p:nvPr/>
        </p:nvCxnSpPr>
        <p:spPr>
          <a:xfrm flipH="1">
            <a:off x="420688" y="4383864"/>
            <a:ext cx="39554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D9D7316-7CDD-9A4E-ACE4-77101B193663}"/>
              </a:ext>
            </a:extLst>
          </p:cNvPr>
          <p:cNvSpPr/>
          <p:nvPr/>
        </p:nvSpPr>
        <p:spPr>
          <a:xfrm>
            <a:off x="4955451" y="3211220"/>
            <a:ext cx="3814923" cy="2661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If we don’t reform the rebate system, diabetes patients could pay </a:t>
            </a:r>
            <a:r>
              <a:rPr lang="en-US" sz="2000" b="1" dirty="0">
                <a:solidFill>
                  <a:schemeClr val="accent3"/>
                </a:solidFill>
              </a:rPr>
              <a:t>twice</a:t>
            </a:r>
            <a:r>
              <a:rPr lang="en-US" sz="2000" dirty="0">
                <a:solidFill>
                  <a:schemeClr val="accent3"/>
                </a:solidFill>
              </a:rPr>
              <a:t> what their insulin costs to their insurer when they are in the deductible.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61F6CF-3F22-471D-9D36-1B36C2C09D6F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412896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CD22C9C-CFF6-0E46-BE6A-53F57FFD9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Example: High-Deductible Health Plan with a Copay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1201B3-9AFD-7F4E-9DBB-0F88187A5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Example: High-Deductible Health Plan with Coinsurance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8C9E9C0-8EB2-734C-9CCF-E83278E9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Sharing negotiated rebates could save commercially insured patients as well.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8899986-9E3B-6A40-BBBB-74602A297B24}"/>
              </a:ext>
            </a:extLst>
          </p:cNvPr>
          <p:cNvSpPr/>
          <p:nvPr/>
        </p:nvSpPr>
        <p:spPr>
          <a:xfrm>
            <a:off x="232312" y="6374926"/>
            <a:ext cx="159691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Source: Milliman Analysis, October 2017.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xmlns="" id="{11055D4D-F8F4-E847-98EA-2230A2C566E4}"/>
              </a:ext>
            </a:extLst>
          </p:cNvPr>
          <p:cNvSpPr txBox="1">
            <a:spLocks/>
          </p:cNvSpPr>
          <p:nvPr/>
        </p:nvSpPr>
        <p:spPr>
          <a:xfrm>
            <a:off x="1243039" y="4289225"/>
            <a:ext cx="2957108" cy="660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She would </a:t>
            </a:r>
            <a:r>
              <a:rPr lang="en-US" sz="1400" b="1" dirty="0"/>
              <a:t>save $359 </a:t>
            </a:r>
            <a:r>
              <a:rPr lang="en-US" sz="1400" dirty="0"/>
              <a:t>a year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835054-8CD6-424F-AD35-60F584B15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8" y="3795713"/>
            <a:ext cx="1098358" cy="999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0881A2-56B8-DF40-BE40-032D163A7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28" y="5069728"/>
            <a:ext cx="1083208" cy="985371"/>
          </a:xfrm>
          <a:prstGeom prst="rect">
            <a:avLst/>
          </a:prstGeom>
        </p:spPr>
      </p:pic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xmlns="" id="{1033CFEB-3F32-8445-AFD1-DB0A1C61FBAD}"/>
              </a:ext>
            </a:extLst>
          </p:cNvPr>
          <p:cNvSpPr txBox="1">
            <a:spLocks/>
          </p:cNvSpPr>
          <p:nvPr/>
        </p:nvSpPr>
        <p:spPr>
          <a:xfrm>
            <a:off x="1243039" y="5330993"/>
            <a:ext cx="2634894" cy="807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Her premium would increase </a:t>
            </a:r>
            <a:r>
              <a:rPr lang="en-US" sz="1400" b="1" dirty="0"/>
              <a:t>less than 1%</a:t>
            </a:r>
          </a:p>
        </p:txBody>
      </p:sp>
      <p:pic>
        <p:nvPicPr>
          <p:cNvPr id="12" name="Graphic 11" descr="User">
            <a:extLst>
              <a:ext uri="{FF2B5EF4-FFF2-40B4-BE49-F238E27FC236}">
                <a16:creationId xmlns:a16="http://schemas.microsoft.com/office/drawing/2014/main" xmlns="" id="{DF54A99E-F9CF-2A42-98F4-122B7794E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639" y="2614724"/>
            <a:ext cx="914400" cy="914400"/>
          </a:xfrm>
          <a:prstGeom prst="rect">
            <a:avLst/>
          </a:prstGeom>
        </p:spPr>
      </p:pic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xmlns="" id="{8592B2FC-48D1-2E43-8D64-E63D56C052F3}"/>
              </a:ext>
            </a:extLst>
          </p:cNvPr>
          <p:cNvSpPr txBox="1">
            <a:spLocks/>
          </p:cNvSpPr>
          <p:nvPr/>
        </p:nvSpPr>
        <p:spPr>
          <a:xfrm>
            <a:off x="1243039" y="2633377"/>
            <a:ext cx="3051564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Mary has diabetes and </a:t>
            </a:r>
            <a:r>
              <a:rPr lang="en-US" sz="1400" b="1" dirty="0"/>
              <a:t>spends $1,000</a:t>
            </a:r>
            <a:r>
              <a:rPr lang="en-US" sz="1400" dirty="0"/>
              <a:t> each year on medical and pharmacy expenses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7E674BB-E2F3-AA40-9FF7-3B9C56C4EA5F}"/>
              </a:ext>
            </a:extLst>
          </p:cNvPr>
          <p:cNvGrpSpPr/>
          <p:nvPr/>
        </p:nvGrpSpPr>
        <p:grpSpPr>
          <a:xfrm>
            <a:off x="328639" y="3771129"/>
            <a:ext cx="3931313" cy="1236692"/>
            <a:chOff x="493411" y="3840329"/>
            <a:chExt cx="4854093" cy="123669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EC761DF-CF3F-9E49-86A8-0F7D581EC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11" y="5077021"/>
              <a:ext cx="48540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DB78F5E-B0F6-0044-BDA4-806B38BCDA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11" y="3840329"/>
              <a:ext cx="48540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A0EE86A0-7FFB-3A4D-B651-33DAE776F936}"/>
              </a:ext>
            </a:extLst>
          </p:cNvPr>
          <p:cNvSpPr txBox="1">
            <a:spLocks/>
          </p:cNvSpPr>
          <p:nvPr/>
        </p:nvSpPr>
        <p:spPr>
          <a:xfrm>
            <a:off x="5700497" y="4289225"/>
            <a:ext cx="3171364" cy="6606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/>
              <a:t>She would </a:t>
            </a:r>
            <a:r>
              <a:rPr lang="en-US" sz="1400" b="1" dirty="0"/>
              <a:t>save about $800 </a:t>
            </a:r>
            <a:r>
              <a:rPr lang="en-US" sz="1400" dirty="0"/>
              <a:t>a year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B809F06-86AC-F344-988B-DF5DD997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96" y="3795713"/>
            <a:ext cx="1098358" cy="999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7EDFE0-4749-1C4C-A964-590A3EF9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786" y="5069728"/>
            <a:ext cx="1083208" cy="985371"/>
          </a:xfrm>
          <a:prstGeom prst="rect">
            <a:avLst/>
          </a:prstGeom>
        </p:spPr>
      </p:pic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xmlns="" id="{1859018D-245D-D74A-82A4-4A1F02FD6340}"/>
              </a:ext>
            </a:extLst>
          </p:cNvPr>
          <p:cNvSpPr txBox="1">
            <a:spLocks/>
          </p:cNvSpPr>
          <p:nvPr/>
        </p:nvSpPr>
        <p:spPr>
          <a:xfrm>
            <a:off x="5700497" y="5330993"/>
            <a:ext cx="2634894" cy="807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73152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00584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2801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Her premium would increase </a:t>
            </a:r>
            <a:r>
              <a:rPr lang="en-US" sz="1400" b="1" dirty="0"/>
              <a:t>less than 1%</a:t>
            </a:r>
          </a:p>
        </p:txBody>
      </p:sp>
      <p:pic>
        <p:nvPicPr>
          <p:cNvPr id="21" name="Graphic 20" descr="User">
            <a:extLst>
              <a:ext uri="{FF2B5EF4-FFF2-40B4-BE49-F238E27FC236}">
                <a16:creationId xmlns:a16="http://schemas.microsoft.com/office/drawing/2014/main" xmlns="" id="{7371D727-CAD4-8945-8270-2C37A8567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786097" y="2614724"/>
            <a:ext cx="914400" cy="914400"/>
          </a:xfrm>
          <a:prstGeom prst="rect">
            <a:avLst/>
          </a:prstGeom>
        </p:spPr>
      </p:pic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xmlns="" id="{57E76997-134B-F44A-81B3-79B0A7245B9F}"/>
              </a:ext>
            </a:extLst>
          </p:cNvPr>
          <p:cNvSpPr txBox="1">
            <a:spLocks/>
          </p:cNvSpPr>
          <p:nvPr/>
        </p:nvSpPr>
        <p:spPr>
          <a:xfrm>
            <a:off x="5700497" y="2633377"/>
            <a:ext cx="3051564" cy="807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Kevin has diabetes and several other health conditions and </a:t>
            </a:r>
            <a:r>
              <a:rPr lang="en-US" sz="1400" b="1" dirty="0"/>
              <a:t>spends $5,000</a:t>
            </a:r>
            <a:r>
              <a:rPr lang="en-US" sz="1400" dirty="0"/>
              <a:t> each year on medical and pharmacy expenses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046FF46-8263-9941-8BBD-6AE04067E33A}"/>
              </a:ext>
            </a:extLst>
          </p:cNvPr>
          <p:cNvGrpSpPr/>
          <p:nvPr/>
        </p:nvGrpSpPr>
        <p:grpSpPr>
          <a:xfrm>
            <a:off x="4786097" y="3771129"/>
            <a:ext cx="4085764" cy="1236692"/>
            <a:chOff x="493411" y="3840329"/>
            <a:chExt cx="4854093" cy="123669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A619AA6-B070-4B44-BC10-F9A34BC974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11" y="5077021"/>
              <a:ext cx="48540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C2EC8ED-3FB5-6B4A-8542-52847418DE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411" y="3840329"/>
              <a:ext cx="48540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27331B-5D9D-4B0A-B46F-B212430EA204}"/>
              </a:ext>
            </a:extLst>
          </p:cNvPr>
          <p:cNvSpPr txBox="1"/>
          <p:nvPr/>
        </p:nvSpPr>
        <p:spPr>
          <a:xfrm>
            <a:off x="6182814" y="169702"/>
            <a:ext cx="2898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Prescription Medicines: Insulin Costs in Context  www.phrma.org/insulin   </a:t>
            </a:r>
          </a:p>
        </p:txBody>
      </p:sp>
    </p:spTree>
    <p:extLst>
      <p:ext uri="{BB962C8B-B14F-4D97-AF65-F5344CB8AC3E}">
        <p14:creationId xmlns:p14="http://schemas.microsoft.com/office/powerpoint/2010/main" val="101054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1F3249"/>
      </a:dk2>
      <a:lt2>
        <a:srgbClr val="E7E6E6"/>
      </a:lt2>
      <a:accent1>
        <a:srgbClr val="445469"/>
      </a:accent1>
      <a:accent2>
        <a:srgbClr val="20BDB3"/>
      </a:accent2>
      <a:accent3>
        <a:srgbClr val="2A88D2"/>
      </a:accent3>
      <a:accent4>
        <a:srgbClr val="EE4633"/>
      </a:accent4>
      <a:accent5>
        <a:srgbClr val="EEAD1E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11515</TotalTime>
  <Words>985</Words>
  <Application>Microsoft Macintosh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Times New Roman</vt:lpstr>
      <vt:lpstr>Arial</vt:lpstr>
      <vt:lpstr>Office Theme</vt:lpstr>
      <vt:lpstr>Prescription Medicines: Insulin Costs in Context</vt:lpstr>
      <vt:lpstr>Medical innovation has transformed the lives of diabetes patients.</vt:lpstr>
      <vt:lpstr>Better diabetes management saves money and improves health outcomes.</vt:lpstr>
      <vt:lpstr>After discounts and rebates, prices for the most commonly used insulin classes are declining.</vt:lpstr>
      <vt:lpstr>Diabetes patients face soaring out-of-pocket costs.</vt:lpstr>
      <vt:lpstr>Insurers and PBMs have a lot of leverage to hold down medicine costs.</vt:lpstr>
      <vt:lpstr>Negotiated savings are often not shared with patients.</vt:lpstr>
      <vt:lpstr>Sharing negotiated rebates would lower Medicare Part D patient costs.</vt:lpstr>
      <vt:lpstr>Sharing negotiated rebates could save commercially insured patients as well.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Darin Ruchirek</cp:lastModifiedBy>
  <cp:revision>579</cp:revision>
  <dcterms:created xsi:type="dcterms:W3CDTF">2017-01-20T20:21:12Z</dcterms:created>
  <dcterms:modified xsi:type="dcterms:W3CDTF">2019-06-06T18:28:56Z</dcterms:modified>
</cp:coreProperties>
</file>